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83" r:id="rId18"/>
    <p:sldId id="271" r:id="rId19"/>
    <p:sldId id="272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DR2mS8lAzOUCEKH2UiiBgdKLS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496938-7C1A-40F1-ADF7-C599185293EC}">
  <a:tblStyle styleId="{26496938-7C1A-40F1-ADF7-C599185293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310D091-DD6A-41F8-B504-3966AA211D6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551d8025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1" name="Google Shape;271;g37551d802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551d802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37551d802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551d802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37551d802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667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Улучшения метрик не произошло</a:t>
            </a:r>
            <a:endParaRPr dirty="0"/>
          </a:p>
        </p:txBody>
      </p:sp>
      <p:sp>
        <p:nvSpPr>
          <p:cNvPr id="292" name="Google Shape;2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Метрики улучшились – сократилось значение </a:t>
            </a:r>
            <a:r>
              <a:rPr lang="en-US" dirty="0"/>
              <a:t>MAE </a:t>
            </a:r>
            <a:r>
              <a:rPr lang="ru-RU" dirty="0"/>
              <a:t>по сравнению с двумя другими моделями. Чтобы улучшить предсказательную силу модели я добавлю новую переменную, которая бы содержала информацию о спросе на товар в регионе.</a:t>
            </a:r>
            <a:endParaRPr dirty="0"/>
          </a:p>
        </p:txBody>
      </p:sp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Чтобы улучшить предсказательную силу модели я добавлю новую переменную, которая бы содержала информацию о спросе на товар в регионе</a:t>
            </a:r>
            <a:endParaRPr dirty="0"/>
          </a:p>
        </p:txBody>
      </p:sp>
      <p:sp>
        <p:nvSpPr>
          <p:cNvPr id="292" name="Google Shape;2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660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Применю поиск лучших гиперпараметров модели и оценю ее.</a:t>
            </a:r>
            <a:endParaRPr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551d8025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При первом подходе к моделированию столкнулась с тем, что прогнозы принимали отрицательные значения. Чтобы этого избежать, так как целевая переменная '</a:t>
            </a:r>
            <a:r>
              <a:rPr lang="ru-RU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units_sold</a:t>
            </a:r>
            <a:r>
              <a:rPr lang="ru-RU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 - продажи единиц товара не может принимать отрицательные значения, то можно внести следующие изменения в модель - обрезать отрицательные предсказания или использовать более элегантный способ - функцию активации, ограничивающую выходные значения. Я выбираю в качестве функции активации ReLU (Rectified Linear Unit) в последнем слое модели.</a:t>
            </a:r>
          </a:p>
        </p:txBody>
      </p:sp>
      <p:sp>
        <p:nvSpPr>
          <p:cNvPr id="321" name="Google Shape;321;g37551d8025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538d8a32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Загрузка и и предварительная обработка данных, включая правильное преобразование формата дат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Проведение серии визуализаций для анализа распределения целевой переменной и выявления взаимосвязей между ключевыми переменными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Выбор переменных и создание новых для дальнейшего анализа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Моделирование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Сравнение моделей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Предложения по дальнейшему развитию исследования</a:t>
            </a:r>
            <a:endParaRPr/>
          </a:p>
        </p:txBody>
      </p:sp>
      <p:sp>
        <p:nvSpPr>
          <p:cNvPr id="177" name="Google Shape;177;g34538d8a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По приведенным графикам видно, что модели отражают тенденции продаж</a:t>
            </a:r>
            <a:endParaRPr dirty="0"/>
          </a:p>
        </p:txBody>
      </p:sp>
      <p:sp>
        <p:nvSpPr>
          <p:cNvPr id="348" name="Google Shape;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538d8a32f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34538d8a3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5733f88b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375733f88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54dc2d213_7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Датасет представляет собой набор синтетических данных о ежедневных продажах товаров повседневного спроса (FMCG) за период с 2022 по 2024 год. Степень детализации датасета: содержит информацию о товарах, включая их категории, названия и уникальные идентификаторы, даты совершения продаж, объемы продаж за день, финансовые показатели, отражающие общую выручку от продаж, а также данные о местах, где происходили продажи.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3454dc2d213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538d8a32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34538d8a32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54dc2d213_7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3454dc2d213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54dc2d213_7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3454dc2d213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4dc2d213_7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3454dc2d213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18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18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18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18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sz="4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2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2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2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2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2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2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2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2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2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2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2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A20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21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43;p21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44;p21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1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21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3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2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" name="Google Shape;57;p2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2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2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2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2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5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chart" idx="6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2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2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2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2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2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>
            <a:spLocks noGrp="1"/>
          </p:cNvSpPr>
          <p:nvPr>
            <p:ph type="chart" idx="5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6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7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2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p2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86;p2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2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5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6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8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9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2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4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p2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2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2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4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6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incubator.github.io/prophet/static/prophet_paper_20170113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kaggle.com%2Fdatasets%2Fbeatafaron%2Ffmcg-daily-sales-data-to-2022-2024%2Fdata%3Fselect%3DFMCG_2022_2024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870"/>
              <a:buFont typeface="Arial"/>
              <a:buNone/>
            </a:pPr>
            <a:r>
              <a:rPr lang="ru-RU" sz="2970"/>
              <a:t>Прогнозирование продаж товаров категории FMCG на основе ежедневных данных c помощью методов машинного обучения</a:t>
            </a:r>
            <a:endParaRPr sz="2970"/>
          </a:p>
        </p:txBody>
      </p:sp>
      <p:sp>
        <p:nvSpPr>
          <p:cNvPr id="171" name="Google Shape;171;p1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72" name="Google Shape;172;p1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73" name="Google Shape;173;p1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body" idx="4"/>
          </p:nvPr>
        </p:nvSpPr>
        <p:spPr>
          <a:xfrm>
            <a:off x="1027975" y="4605650"/>
            <a:ext cx="76254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Выполнила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DS-16 В.И. Вербицкая</a:t>
            </a:r>
            <a:br>
              <a:rPr lang="ru-RU"/>
            </a:br>
            <a:r>
              <a:rPr lang="ru-RU"/>
              <a:t>Научный руководитель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Е.А. Паточенко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Новые переменные</a:t>
            </a:r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body" idx="3"/>
          </p:nvPr>
        </p:nvSpPr>
        <p:spPr>
          <a:xfrm>
            <a:off x="585897" y="1815152"/>
            <a:ext cx="11058000" cy="430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AutoNum type="arabicPeriod"/>
            </a:pPr>
            <a:r>
              <a:rPr lang="ru-RU" sz="1700" dirty="0"/>
              <a:t>Преобразование формата data из строкового типа в datetime</a:t>
            </a:r>
            <a:endParaRPr sz="17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Преобразование категориальных переменных </a:t>
            </a:r>
            <a:r>
              <a:rPr lang="ru-RU" sz="1700" b="1" dirty="0"/>
              <a:t>'</a:t>
            </a:r>
            <a:r>
              <a:rPr lang="ru-RU" sz="1700" b="1" dirty="0" err="1"/>
              <a:t>sku</a:t>
            </a:r>
            <a:r>
              <a:rPr lang="ru-RU" sz="1700" b="1" dirty="0"/>
              <a:t>'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segment</a:t>
            </a:r>
            <a:r>
              <a:rPr lang="ru-RU" sz="1700" b="1" dirty="0"/>
              <a:t>'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category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Создание новых переменных «календарь»: </a:t>
            </a:r>
            <a:r>
              <a:rPr lang="ru-RU" sz="1700" b="1" dirty="0"/>
              <a:t>'</a:t>
            </a:r>
            <a:r>
              <a:rPr lang="ru-RU" sz="1700" b="1" dirty="0" err="1"/>
              <a:t>day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month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year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is_start_of_month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is_end_of_month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day_of_week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is_weekend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week_of_month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Кодирование запаздываний: лаг целевой переменной - </a:t>
            </a:r>
            <a:r>
              <a:rPr lang="ru-RU" sz="1700" b="1" dirty="0"/>
              <a:t>lag_1</a:t>
            </a:r>
            <a:r>
              <a:rPr lang="ru-RU" sz="1700" dirty="0"/>
              <a:t>,</a:t>
            </a:r>
            <a:r>
              <a:rPr lang="ru-RU" sz="1700" b="1" dirty="0"/>
              <a:t> lag_2</a:t>
            </a:r>
            <a:r>
              <a:rPr lang="ru-RU" sz="1700" dirty="0"/>
              <a:t>,</a:t>
            </a:r>
            <a:r>
              <a:rPr lang="ru-RU" sz="1700" b="1" dirty="0"/>
              <a:t> lag_3</a:t>
            </a:r>
            <a:r>
              <a:rPr lang="ru-RU" sz="1700" dirty="0"/>
              <a:t>,</a:t>
            </a:r>
            <a:r>
              <a:rPr lang="ru-RU" sz="1700" b="1" dirty="0"/>
              <a:t> lag_7</a:t>
            </a:r>
            <a:r>
              <a:rPr lang="ru-RU" sz="1700" dirty="0"/>
              <a:t>, </a:t>
            </a:r>
            <a:r>
              <a:rPr lang="ru-RU" sz="1700" b="1" dirty="0"/>
              <a:t>lag_14</a:t>
            </a:r>
            <a:r>
              <a:rPr lang="ru-RU" sz="1700" dirty="0"/>
              <a:t>, </a:t>
            </a:r>
            <a:r>
              <a:rPr lang="ru-RU" sz="1700" b="1" dirty="0"/>
              <a:t>lag_28 </a:t>
            </a:r>
            <a:r>
              <a:rPr lang="ru-RU" sz="1700" dirty="0"/>
              <a:t>,</a:t>
            </a:r>
            <a:r>
              <a:rPr lang="ru-RU" sz="1700" b="1" dirty="0"/>
              <a:t> lag_1</a:t>
            </a:r>
            <a:r>
              <a:rPr lang="ru-RU" sz="1700" dirty="0"/>
              <a:t>,</a:t>
            </a:r>
            <a:r>
              <a:rPr lang="ru-RU" sz="1700" b="1" dirty="0"/>
              <a:t> lag_2</a:t>
            </a:r>
            <a:r>
              <a:rPr lang="ru-RU" sz="1700" dirty="0"/>
              <a:t>,</a:t>
            </a:r>
            <a:r>
              <a:rPr lang="ru-RU" sz="1700" b="1" dirty="0"/>
              <a:t> lag_3</a:t>
            </a:r>
            <a:r>
              <a:rPr lang="ru-RU" sz="1700" dirty="0"/>
              <a:t>, </a:t>
            </a:r>
            <a:r>
              <a:rPr lang="ru-RU" sz="1700" b="1" dirty="0"/>
              <a:t>lag_7</a:t>
            </a:r>
            <a:r>
              <a:rPr lang="ru-RU" sz="1700" dirty="0"/>
              <a:t>,</a:t>
            </a:r>
            <a:r>
              <a:rPr lang="ru-RU" sz="1700" b="1" dirty="0"/>
              <a:t> lag_14</a:t>
            </a:r>
            <a:r>
              <a:rPr lang="ru-RU" sz="1700" dirty="0"/>
              <a:t>,</a:t>
            </a:r>
            <a:r>
              <a:rPr lang="ru-RU" sz="1700" b="1" dirty="0"/>
              <a:t> lag_28</a:t>
            </a:r>
            <a:r>
              <a:rPr lang="ru-RU" sz="1700" dirty="0"/>
              <a:t> – лаг целевой переменной, </a:t>
            </a:r>
            <a:r>
              <a:rPr lang="ru-RU" sz="1700" b="1" dirty="0"/>
              <a:t>'momentum_7_1’</a:t>
            </a:r>
            <a:r>
              <a:rPr lang="ru-RU" sz="1700" dirty="0"/>
              <a:t>,</a:t>
            </a:r>
            <a:r>
              <a:rPr lang="ru-RU" sz="1700" b="1" dirty="0"/>
              <a:t> 'momentum_14_7’ </a:t>
            </a:r>
            <a:r>
              <a:rPr lang="ru-RU" sz="1700" dirty="0"/>
              <a:t>– коэффициент запаздывания, </a:t>
            </a:r>
            <a:r>
              <a:rPr lang="ru-RU" sz="1700" b="1" dirty="0"/>
              <a:t>'price_lag_1’</a:t>
            </a:r>
            <a:r>
              <a:rPr lang="ru-RU" sz="1700" dirty="0"/>
              <a:t>,</a:t>
            </a:r>
            <a:r>
              <a:rPr lang="ru-RU" sz="1700" b="1" dirty="0"/>
              <a:t> 'promo_lag_1’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promo_effect</a:t>
            </a:r>
            <a:r>
              <a:rPr lang="ru-RU" sz="1700" b="1" dirty="0"/>
              <a:t>’ = '</a:t>
            </a:r>
            <a:r>
              <a:rPr lang="ru-RU" sz="1700" b="1" dirty="0" err="1"/>
              <a:t>promotion_flag</a:t>
            </a:r>
            <a:r>
              <a:rPr lang="ru-RU" sz="1700" b="1" dirty="0"/>
              <a:t>’* 'lag_1’</a:t>
            </a:r>
            <a:r>
              <a:rPr lang="ru-RU" sz="1700" dirty="0"/>
              <a:t>,</a:t>
            </a:r>
            <a:r>
              <a:rPr lang="ru-RU" sz="1700" b="1" dirty="0"/>
              <a:t> 'delivery_lag_7’</a:t>
            </a:r>
            <a:r>
              <a:rPr lang="ru-RU" sz="1700" dirty="0"/>
              <a:t>,</a:t>
            </a:r>
            <a:r>
              <a:rPr lang="ru-RU" sz="1700" b="1" dirty="0"/>
              <a:t> 'stock_lag_1’</a:t>
            </a:r>
            <a:r>
              <a:rPr lang="ru-RU" sz="1700" dirty="0"/>
              <a:t>,</a:t>
            </a:r>
            <a:r>
              <a:rPr lang="ru-RU" sz="1700" b="1" dirty="0"/>
              <a:t> 'category_rolling_mean_7’</a:t>
            </a:r>
            <a:r>
              <a:rPr lang="ru-RU" sz="1700" dirty="0"/>
              <a:t>, </a:t>
            </a:r>
            <a:r>
              <a:rPr lang="ru-RU" sz="1700" b="1" dirty="0"/>
              <a:t>'category_rolling_std_7’</a:t>
            </a:r>
            <a:r>
              <a:rPr lang="ru-RU" sz="1700" dirty="0"/>
              <a:t>,</a:t>
            </a:r>
            <a:r>
              <a:rPr lang="ru-RU" sz="1700" b="1" dirty="0"/>
              <a:t> 'price_rolling_mean_7’</a:t>
            </a:r>
            <a:r>
              <a:rPr lang="ru-RU" sz="1700" dirty="0"/>
              <a:t>,</a:t>
            </a:r>
            <a:r>
              <a:rPr lang="ru-RU" sz="1700" b="1" dirty="0"/>
              <a:t> 'promo_rolling_7’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stockout_flag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'rolling_stockouts_7’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time_since_promo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time_since_delivery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Сезонность: </a:t>
            </a:r>
            <a:r>
              <a:rPr lang="ru-RU" sz="1700" b="1" dirty="0"/>
              <a:t>'</a:t>
            </a:r>
            <a:r>
              <a:rPr lang="ru-RU" sz="1700" b="1" dirty="0" err="1"/>
              <a:t>month_sin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month_cos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dow_sin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dow_cos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Перекрестный эффект: </a:t>
            </a:r>
            <a:r>
              <a:rPr lang="ru-RU" sz="1700" b="1" dirty="0"/>
              <a:t>'</a:t>
            </a:r>
            <a:r>
              <a:rPr lang="ru-RU" sz="1700" b="1" dirty="0" err="1"/>
              <a:t>promo_dow</a:t>
            </a:r>
            <a:r>
              <a:rPr lang="ru-RU" sz="1700" b="1" dirty="0"/>
              <a:t>’ </a:t>
            </a:r>
            <a:r>
              <a:rPr lang="ru-RU" sz="1700" dirty="0"/>
              <a:t>= </a:t>
            </a:r>
            <a:r>
              <a:rPr lang="ru-RU" sz="1700" b="1" dirty="0"/>
              <a:t>'promotion_flag’* '</a:t>
            </a:r>
            <a:r>
              <a:rPr lang="ru-RU" sz="1700" b="1" dirty="0" err="1"/>
              <a:t>day_of_week</a:t>
            </a:r>
            <a:r>
              <a:rPr lang="ru-RU" sz="1700" b="1" dirty="0"/>
              <a:t>’</a:t>
            </a:r>
            <a:r>
              <a:rPr lang="ru-RU" sz="1700" dirty="0"/>
              <a:t>;</a:t>
            </a:r>
            <a:r>
              <a:rPr lang="ru-RU" sz="1700" b="1" dirty="0"/>
              <a:t> '</a:t>
            </a:r>
            <a:r>
              <a:rPr lang="ru-RU" sz="1700" b="1" dirty="0" err="1"/>
              <a:t>price_x_stock</a:t>
            </a:r>
            <a:r>
              <a:rPr lang="ru-RU" sz="1700" b="1" dirty="0"/>
              <a:t>’ </a:t>
            </a:r>
            <a:r>
              <a:rPr lang="ru-RU" sz="1700" dirty="0"/>
              <a:t>= </a:t>
            </a:r>
            <a:r>
              <a:rPr lang="ru-RU" sz="1700" b="1" dirty="0"/>
              <a:t>'</a:t>
            </a:r>
            <a:r>
              <a:rPr lang="ru-RU" sz="1700" b="1" dirty="0" err="1"/>
              <a:t>price_unit</a:t>
            </a:r>
            <a:r>
              <a:rPr lang="ru-RU" sz="1700" b="1" dirty="0"/>
              <a:t>’* 'stock_available'</a:t>
            </a:r>
            <a:endParaRPr sz="1700" b="1" dirty="0"/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80010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3429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dirty="0"/>
          </a:p>
        </p:txBody>
      </p:sp>
      <p:sp>
        <p:nvSpPr>
          <p:cNvPr id="259" name="Google Shape;259;p5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65" name="Google Shape;265;p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Модели</a:t>
            </a:r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68" name="Google Shape;268;p6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Наивный прогноз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MXGBoost / LightGBM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LSTM Sequence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551d80257_1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74" name="Google Shape;274;g37551d80257_1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75" name="Google Shape;275;g37551d80257_1_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>
                <a:solidFill>
                  <a:srgbClr val="0E2D69"/>
                </a:solidFill>
              </a:rPr>
              <a:t>Наивный прогноз</a:t>
            </a:r>
            <a:endParaRPr sz="2900"/>
          </a:p>
        </p:txBody>
      </p:sp>
      <p:sp>
        <p:nvSpPr>
          <p:cNvPr id="276" name="Google Shape;276;g37551d80257_1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77" name="Google Shape;277;g37551d80257_1_0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 временного ряда, в которой его текущее значение равно предыдущему наблюдаемому значению этого ряда. «Наивная» модель — самый примитивный метод прогнозирования.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Описывается выражением: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y(t+1)=y(t),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 y(t) — последнее наблюдаемое значение, y(t+1) — прогнозируемое значение.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baseline_df1 = df1.dropna(subset=['lag_1', '</a:t>
            </a:r>
            <a:r>
              <a:rPr lang="en-US" sz="1700" dirty="0" err="1">
                <a:solidFill>
                  <a:schemeClr val="dk1"/>
                </a:solidFill>
              </a:rPr>
              <a:t>units_sold</a:t>
            </a:r>
            <a:r>
              <a:rPr lang="en-US" sz="1700" dirty="0">
                <a:solidFill>
                  <a:schemeClr val="dk1"/>
                </a:solidFill>
              </a:rPr>
              <a:t>']).copy()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baseline_df1['</a:t>
            </a:r>
            <a:r>
              <a:rPr lang="en-US" sz="1700" dirty="0" err="1">
                <a:solidFill>
                  <a:schemeClr val="dk1"/>
                </a:solidFill>
              </a:rPr>
              <a:t>pred_baseline</a:t>
            </a:r>
            <a:r>
              <a:rPr lang="en-US" sz="1700" dirty="0">
                <a:solidFill>
                  <a:schemeClr val="dk1"/>
                </a:solidFill>
              </a:rPr>
              <a:t>'] = baseline_df1['lag_1’]</a:t>
            </a: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</a:rPr>
              <a:t>📉 </a:t>
            </a:r>
            <a:r>
              <a:rPr lang="en-US" sz="1700" dirty="0">
                <a:solidFill>
                  <a:schemeClr val="dk1"/>
                </a:solidFill>
              </a:rPr>
              <a:t>Baseline Model (Naive Forecast):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MAE:  10.86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RMSE: 15.24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R²:   -0.674</a:t>
            </a: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</a:rPr>
              <a:t>Отрицательный R² говорит о том, что выбранная модель не подходит для данных. Она не может уловить закономерности и предсказывает значения хуже, чем просто использование среднего значения целевой переменной. Поэтому применю для предсказания более сложную модель.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551d80257_1_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86" name="Google Shape;286;g37551d80257_1_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87" name="Google Shape;287;g37551d80257_1_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88" name="Google Shape;288;g37551d80257_1_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89" name="Google Shape;289;g37551d80257_1_8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была описана Голинь К., и соавт. в статье 2017 года под названием «LightGBM: A Highly Efficient Gradient Boosting Decision Tree».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Столбцы, которые не будут использованы в качестве признаков для модели:</a:t>
            </a:r>
            <a:endParaRPr lang="en-US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 err="1">
                <a:solidFill>
                  <a:srgbClr val="0E2D69"/>
                </a:solidFill>
              </a:rPr>
              <a:t>exclude_cols</a:t>
            </a:r>
            <a:r>
              <a:rPr lang="en-US" b="1" dirty="0">
                <a:solidFill>
                  <a:srgbClr val="0E2D69"/>
                </a:solidFill>
              </a:rPr>
              <a:t> = ['date', '</a:t>
            </a:r>
            <a:r>
              <a:rPr lang="en-US" b="1" dirty="0" err="1">
                <a:solidFill>
                  <a:srgbClr val="0E2D69"/>
                </a:solidFill>
              </a:rPr>
              <a:t>sku</a:t>
            </a:r>
            <a:r>
              <a:rPr lang="en-US" b="1" dirty="0">
                <a:solidFill>
                  <a:srgbClr val="0E2D69"/>
                </a:solidFill>
              </a:rPr>
              <a:t>', 'brand', 'segment', 'channel', 'region', '</a:t>
            </a:r>
            <a:r>
              <a:rPr lang="en-US" b="1" dirty="0" err="1">
                <a:solidFill>
                  <a:srgbClr val="0E2D69"/>
                </a:solidFill>
              </a:rPr>
              <a:t>pack_type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delivered_qty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units_sold</a:t>
            </a:r>
            <a:r>
              <a:rPr lang="en-US" b="1" dirty="0">
                <a:solidFill>
                  <a:srgbClr val="0E2D69"/>
                </a:solidFill>
              </a:rPr>
              <a:t>', 'category’]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Столбцы, которые будут использованы в качестве признаков для модели:</a:t>
            </a:r>
            <a:endParaRPr lang="en-US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>
                <a:solidFill>
                  <a:srgbClr val="0E2D69"/>
                </a:solidFill>
              </a:rPr>
              <a:t>features = [col for col in df1.columns if col not in </a:t>
            </a:r>
            <a:r>
              <a:rPr lang="en-US" b="1" dirty="0" err="1">
                <a:solidFill>
                  <a:srgbClr val="0E2D69"/>
                </a:solidFill>
              </a:rPr>
              <a:t>exclude_cols</a:t>
            </a:r>
            <a:r>
              <a:rPr lang="en-US" b="1" dirty="0">
                <a:solidFill>
                  <a:srgbClr val="0E2D69"/>
                </a:solidFill>
              </a:rPr>
              <a:t> and not </a:t>
            </a:r>
            <a:r>
              <a:rPr lang="en-US" b="1" dirty="0" err="1">
                <a:solidFill>
                  <a:srgbClr val="0E2D69"/>
                </a:solidFill>
              </a:rPr>
              <a:t>np.issubdtype</a:t>
            </a:r>
            <a:r>
              <a:rPr lang="en-US" b="1" dirty="0">
                <a:solidFill>
                  <a:srgbClr val="0E2D69"/>
                </a:solidFill>
              </a:rPr>
              <a:t>(df1[col].</a:t>
            </a:r>
            <a:r>
              <a:rPr lang="en-US" b="1" dirty="0" err="1">
                <a:solidFill>
                  <a:srgbClr val="0E2D69"/>
                </a:solidFill>
              </a:rPr>
              <a:t>dtype</a:t>
            </a:r>
            <a:r>
              <a:rPr lang="en-US" b="1" dirty="0">
                <a:solidFill>
                  <a:srgbClr val="0E2D69"/>
                </a:solidFill>
              </a:rPr>
              <a:t>, np.datetime64)]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Из них являются категориальными:</a:t>
            </a:r>
            <a:endParaRPr lang="en-US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 err="1">
                <a:solidFill>
                  <a:srgbClr val="0E2D69"/>
                </a:solidFill>
              </a:rPr>
              <a:t>categorical_features</a:t>
            </a:r>
            <a:r>
              <a:rPr lang="en-US" b="1" dirty="0">
                <a:solidFill>
                  <a:srgbClr val="0E2D69"/>
                </a:solidFill>
              </a:rPr>
              <a:t> = ['</a:t>
            </a:r>
            <a:r>
              <a:rPr lang="en-US" b="1" dirty="0" err="1">
                <a:solidFill>
                  <a:srgbClr val="0E2D69"/>
                </a:solidFill>
              </a:rPr>
              <a:t>sku_cat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segment_cat</a:t>
            </a:r>
            <a:r>
              <a:rPr lang="en-US" b="1" dirty="0">
                <a:solidFill>
                  <a:srgbClr val="0E2D69"/>
                </a:solidFill>
              </a:rPr>
              <a:t>', 'category_cat','</a:t>
            </a:r>
            <a:r>
              <a:rPr lang="en-US" b="1" dirty="0" err="1">
                <a:solidFill>
                  <a:srgbClr val="0E2D69"/>
                </a:solidFill>
              </a:rPr>
              <a:t>day_of_week</a:t>
            </a:r>
            <a:r>
              <a:rPr lang="en-US" b="1" dirty="0">
                <a:solidFill>
                  <a:srgbClr val="0E2D69"/>
                </a:solidFill>
              </a:rPr>
              <a:t>', 'month', '</a:t>
            </a:r>
            <a:r>
              <a:rPr lang="en-US" b="1" dirty="0" err="1">
                <a:solidFill>
                  <a:srgbClr val="0E2D69"/>
                </a:solidFill>
              </a:rPr>
              <a:t>is_weekend</a:t>
            </a:r>
            <a:r>
              <a:rPr lang="en-US" b="1" dirty="0">
                <a:solidFill>
                  <a:srgbClr val="0E2D69"/>
                </a:solidFill>
              </a:rPr>
              <a:t>’,</a:t>
            </a:r>
            <a:r>
              <a:rPr lang="ru-RU" b="1" dirty="0">
                <a:solidFill>
                  <a:srgbClr val="0E2D69"/>
                </a:solidFill>
              </a:rPr>
              <a:t> </a:t>
            </a:r>
            <a:r>
              <a:rPr lang="en-US" b="1" dirty="0">
                <a:solidFill>
                  <a:srgbClr val="0E2D69"/>
                </a:solidFill>
              </a:rPr>
              <a:t>'</a:t>
            </a:r>
            <a:r>
              <a:rPr lang="en-US" b="1" dirty="0" err="1">
                <a:solidFill>
                  <a:srgbClr val="0E2D69"/>
                </a:solidFill>
              </a:rPr>
              <a:t>promotion_flag</a:t>
            </a:r>
            <a:r>
              <a:rPr lang="en-US" b="1" dirty="0">
                <a:solidFill>
                  <a:srgbClr val="0E2D69"/>
                </a:solidFill>
              </a:rPr>
              <a:t>’,</a:t>
            </a:r>
            <a:r>
              <a:rPr lang="ru-RU" b="1" dirty="0">
                <a:solidFill>
                  <a:srgbClr val="0E2D69"/>
                </a:solidFill>
              </a:rPr>
              <a:t> </a:t>
            </a:r>
            <a:r>
              <a:rPr lang="en-US" b="1" dirty="0">
                <a:solidFill>
                  <a:srgbClr val="0E2D69"/>
                </a:solidFill>
              </a:rPr>
              <a:t>'</a:t>
            </a:r>
            <a:r>
              <a:rPr lang="en-US" b="1" dirty="0" err="1">
                <a:solidFill>
                  <a:srgbClr val="0E2D69"/>
                </a:solidFill>
              </a:rPr>
              <a:t>is_start_of_month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is_end_of_month</a:t>
            </a:r>
            <a:r>
              <a:rPr lang="en-US" b="1" dirty="0">
                <a:solidFill>
                  <a:srgbClr val="0E2D69"/>
                </a:solidFill>
              </a:rPr>
              <a:t>’]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E2D69"/>
                </a:solidFill>
              </a:rPr>
              <a:t>Целевая переменная: </a:t>
            </a: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>
                <a:solidFill>
                  <a:srgbClr val="0E2D69"/>
                </a:solidFill>
              </a:rPr>
              <a:t>target = 'units_sold’</a:t>
            </a: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551d80257_1_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86" name="Google Shape;286;g37551d80257_1_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87" name="Google Shape;287;g37551d80257_1_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88" name="Google Shape;288;g37551d80257_1_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89" name="Google Shape;289;g37551d80257_1_8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ru-RU" b="0" dirty="0">
              <a:solidFill>
                <a:srgbClr val="0000FF"/>
              </a:solidFill>
              <a:effectLst/>
              <a:latin typeface="+mn-lt"/>
            </a:endParaRP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def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train_and_evaluate_lgbm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):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model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lgb.LGBMRegressor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n_estimators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=100,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learning_rate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=0.05,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max_depth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=5,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random_state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=42, verbose=-1)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model.fit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model.predict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</a:pPr>
            <a:endParaRPr sz="1700" dirty="0"/>
          </a:p>
          <a:p>
            <a:pPr marL="107950" lvl="0" indent="0">
              <a:buFont typeface="Arial"/>
              <a:buNone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LightGBM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Regressor Results: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MAPE: 0.22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SMAPE: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MAE: 3.54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RMSE: 5.00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R²: 0.774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65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96" name="Google Shape;296;p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97" name="Google Shape;297;p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98" name="Google Shape;298;p2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дополненная лагами и скользящими переменными:</a:t>
            </a:r>
            <a:endParaRPr lang="ru-RU" sz="1700" dirty="0">
              <a:solidFill>
                <a:srgbClr val="0E2D69"/>
              </a:solidFill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for lag in 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lag_days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:</a:t>
            </a:r>
            <a:r>
              <a:rPr lang="ru-RU" sz="1600" dirty="0">
                <a:solidFill>
                  <a:srgbClr val="00108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f'units_sold_lag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_{lag}'] = (df1_lgbm.groupby(['channel',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'].shift(lag))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for window in 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rolling_windows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:</a:t>
            </a:r>
            <a:r>
              <a:rPr lang="ru-RU" sz="1600" dirty="0">
                <a:solidFill>
                  <a:srgbClr val="00108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f'rolling_mean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_{window}'] = (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.shift(1).rolling(window=window).mean().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reset_index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(level=0, drop=True))</a:t>
            </a: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f'rolling_std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_{window}'] = (df1_lgbm.groupby(['channel',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.shift(1).rolling(window=window).std().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reset_index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(level=0, drop=True))</a:t>
            </a: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/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LightGBM Regressor Results: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MAPE: 0.22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SMAPE: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MAE: 3.57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RMSE: 5.03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R²: 0.771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Улучшения метрик не произошло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548103" y="2036912"/>
            <a:ext cx="4889659" cy="3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</a:t>
            </a:r>
            <a:r>
              <a:rPr lang="ru-RU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Extended</a:t>
            </a: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Log-Transformed</a:t>
            </a: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Target:</a:t>
            </a:r>
            <a:endParaRPr dirty="0"/>
          </a:p>
          <a:p>
            <a:pPr marL="107950"/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def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train_lgbm_log_target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):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np.log1p(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np.log1p(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model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LGBMRegressor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random_state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=42)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model.fit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model.predict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np.expm1(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endParaRPr lang="en-US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LightGBM with Log1p Target: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MAPE: 0.21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SMAPE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MAE: 3.38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RMSE: 4.85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R²: 0.788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107950">
              <a:spcBef>
                <a:spcPts val="1000"/>
              </a:spcBef>
              <a:buSzPts val="1900"/>
            </a:pPr>
            <a:endParaRPr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96" name="Google Shape;296;p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97" name="Google Shape;297;p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98" name="Google Shape;298;p2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LightGBM+avg_by_channel_region</a:t>
            </a:r>
            <a:endParaRPr lang="en-US" sz="1800" dirty="0"/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df1['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avg_by_channel_region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'] = (df1.groupby(['channel', 'region', 'date'])['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'].transform('mean’))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LightGBM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Regressor Results: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MAPE:   0.20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SMAPE:  0.22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MAE:    2.78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RMSE:   3.99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R²:     0.751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rgbClr val="001080"/>
                </a:solidFill>
                <a:latin typeface="+mn-lt"/>
                <a:ea typeface="Arial"/>
                <a:cs typeface="Arial"/>
                <a:sym typeface="Arial"/>
              </a:rPr>
              <a:t>Модель показала наилучшую среди </a:t>
            </a:r>
            <a:r>
              <a:rPr lang="en-US" sz="16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r>
              <a:rPr lang="ru-RU" sz="16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производительность</a:t>
            </a: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4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14" name="Google Shape;314;p1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15" name="Google Shape;315;p1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Random Forest</a:t>
            </a:r>
            <a:endParaRPr sz="2900" dirty="0"/>
          </a:p>
        </p:txBody>
      </p:sp>
      <p:sp>
        <p:nvSpPr>
          <p:cNvPr id="316" name="Google Shape;316;p1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17" name="Google Shape;317;p12"/>
          <p:cNvSpPr txBox="1"/>
          <p:nvPr/>
        </p:nvSpPr>
        <p:spPr>
          <a:xfrm>
            <a:off x="548103" y="1945472"/>
            <a:ext cx="4889659" cy="3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n_estimators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=100,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=42)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rf_model.fit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rf_model.predict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X_test_rf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ru-RU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📉 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with Log1p Target: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MAPE:  0.5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SMAPE  0.39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MAE:   5.71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RMSE:  6.86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R²:    0.263</a:t>
            </a:r>
            <a:endParaRPr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 txBox="1"/>
          <p:nvPr/>
        </p:nvSpPr>
        <p:spPr>
          <a:xfrm>
            <a:off x="5830990" y="2007701"/>
            <a:ext cx="4192793" cy="31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GridSearchCV  </a:t>
            </a:r>
            <a:endParaRPr dirty="0"/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np.log1p(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n_estimators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[100, 200],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max_depth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[5, 10, None],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min_samples_split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[2, 5],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min_samples_leaf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[1, 2],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max_features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['sqrt', 0.8]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=42,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n_jobs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=-1)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GridSearchCV(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estimator=rf,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scoring='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neg_mean_absolute_error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cv=3,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verbose=1,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n_jobs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=-1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grid_search.fit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grid_search.best_params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_,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grid_search.best_score_best_rf_log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grid_search.best_estimator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best_rf_log.predict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X_test_rf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np.expm1(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ru-RU" sz="10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8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sz="8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8;p2">
            <a:extLst>
              <a:ext uri="{FF2B5EF4-FFF2-40B4-BE49-F238E27FC236}">
                <a16:creationId xmlns:a16="http://schemas.microsoft.com/office/drawing/2014/main" id="{592D05B8-B509-BB28-0637-F37F23C9F96C}"/>
              </a:ext>
            </a:extLst>
          </p:cNvPr>
          <p:cNvSpPr txBox="1"/>
          <p:nvPr/>
        </p:nvSpPr>
        <p:spPr>
          <a:xfrm>
            <a:off x="9317573" y="5410210"/>
            <a:ext cx="2609822" cy="135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📉 Best Random Forest (GS):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MAPE:  0.44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SMAPE  0.33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MAE:   4.99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RMSE:  6.22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R²:    0.393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551d80257_1_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24" name="Google Shape;324;g37551d80257_1_2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25" name="Google Shape;325;g37551d80257_1_2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dirty="0"/>
              <a:t>LSTM Sequence model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900" dirty="0">
              <a:solidFill>
                <a:srgbClr val="0E2D69"/>
              </a:solidFill>
            </a:endParaRPr>
          </a:p>
        </p:txBody>
      </p:sp>
      <p:sp>
        <p:nvSpPr>
          <p:cNvPr id="326" name="Google Shape;326;g37551d80257_1_2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27" name="Google Shape;327;g37551d80257_1_24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 =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tf.keras.Sequential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model.add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tf.keras.layers.LSTM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(32, activation='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input_shape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X_train_lstm.shape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[1],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X_train_lstm.shape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[2])))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model.add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tf.keras.layers.Dense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(1, activation='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model.compile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(optimizer='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 loss='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mean_squared_error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’)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model.fit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epochs=100,batch_size=32,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callbacks=[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EarlyStopping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(patience=10,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restore_best_weights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=True)],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verbose=1)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📉 LSTM Results: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MAE: 7.25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RMSE: 10.24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R²: 0.053</a:t>
            </a:r>
            <a:endParaRPr lang="en-US" dirty="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538d8a32f_0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80" name="Google Shape;180;g34538d8a32f_0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81" name="Google Shape;181;g34538d8a32f_0_0"/>
          <p:cNvSpPr txBox="1">
            <a:spLocks noGrp="1"/>
          </p:cNvSpPr>
          <p:nvPr>
            <p:ph type="title"/>
          </p:nvPr>
        </p:nvSpPr>
        <p:spPr>
          <a:xfrm>
            <a:off x="585900" y="1447795"/>
            <a:ext cx="11058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Основные положения</a:t>
            </a:r>
            <a:endParaRPr/>
          </a:p>
        </p:txBody>
      </p:sp>
      <p:sp>
        <p:nvSpPr>
          <p:cNvPr id="182" name="Google Shape;182;g34538d8a32f_0_0"/>
          <p:cNvSpPr txBox="1">
            <a:spLocks noGrp="1"/>
          </p:cNvSpPr>
          <p:nvPr>
            <p:ph type="body" idx="3"/>
          </p:nvPr>
        </p:nvSpPr>
        <p:spPr>
          <a:xfrm>
            <a:off x="585900" y="2039175"/>
            <a:ext cx="110580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b="1">
                <a:solidFill>
                  <a:schemeClr val="dk1"/>
                </a:solidFill>
              </a:rPr>
              <a:t>Цель исследования: </a:t>
            </a:r>
            <a:r>
              <a:rPr lang="ru-RU" sz="1700">
                <a:solidFill>
                  <a:schemeClr val="dk1"/>
                </a:solidFill>
              </a:rPr>
              <a:t>Разработать надежную модель, предсказывающую продажи товаров, учитывающую сезонные колебания, наличие товаров на складе, цены и промоакции. Модель должна демонстрировать хорошую обобщающую способность как во времени, так и по категориям.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b="1">
                <a:solidFill>
                  <a:schemeClr val="dk1"/>
                </a:solidFill>
              </a:rPr>
              <a:t>Предмет исследования:</a:t>
            </a:r>
            <a:r>
              <a:rPr lang="ru-RU" sz="1700">
                <a:solidFill>
                  <a:schemeClr val="dk1"/>
                </a:solidFill>
              </a:rPr>
              <a:t> Продажи товаров категории FMCG в регионах Польши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br>
              <a:rPr lang="ru-RU" sz="1700">
                <a:solidFill>
                  <a:schemeClr val="dk1"/>
                </a:solidFill>
              </a:rPr>
            </a:br>
            <a:r>
              <a:rPr lang="ru-RU" sz="1700" b="1">
                <a:solidFill>
                  <a:schemeClr val="dk1"/>
                </a:solidFill>
              </a:rPr>
              <a:t>Подход: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Разведывательный анализ (EDA)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Предиктивный анализ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Предложения по дальнейшему развитию исследования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>
                <a:solidFill>
                  <a:schemeClr val="dk1"/>
                </a:solidFill>
              </a:rPr>
              <a:t>Результаты исследования могут быть полезны при планировании продаж, управлении запасами и организации маркетинговый акций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3" name="Google Shape;183;g34538d8a32f_0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 исследования</a:t>
            </a:r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graphicFrame>
        <p:nvGraphicFramePr>
          <p:cNvPr id="345" name="Google Shape;345;p7"/>
          <p:cNvGraphicFramePr/>
          <p:nvPr/>
        </p:nvGraphicFramePr>
        <p:xfrm>
          <a:off x="1143689" y="1899920"/>
          <a:ext cx="8128000" cy="3992970"/>
        </p:xfrm>
        <a:graphic>
          <a:graphicData uri="http://schemas.openxmlformats.org/drawingml/2006/table">
            <a:tbl>
              <a:tblPr firstRow="1" bandRow="1">
                <a:noFill/>
                <a:tableStyleId>{26496938-7C1A-40F1-ADF7-C599185293EC}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Вариант модели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MAE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RMSE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R^2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Наивный прогноз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10.86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15.24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-0.674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LightGBM </a:t>
                      </a:r>
                      <a:r>
                        <a:rPr lang="ru-RU" sz="1400" u="none" strike="noStrike" cap="none" dirty="0" err="1"/>
                        <a:t>Regressor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3.54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774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Extended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3.57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5.03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771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Extended</a:t>
                      </a: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Log-Transformed</a:t>
                      </a: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 Target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3.38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4.85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788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LightGBM+avg_by_channel_region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2.78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3.99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751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5.71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6.86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0.2</a:t>
                      </a:r>
                      <a:r>
                        <a:rPr lang="ru-RU"/>
                        <a:t>63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RF GridSearchCV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4.</a:t>
                      </a:r>
                      <a:r>
                        <a:rPr lang="ru-RU"/>
                        <a:t>99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6.</a:t>
                      </a:r>
                      <a:r>
                        <a:rPr lang="ru-RU"/>
                        <a:t>22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0.3</a:t>
                      </a:r>
                      <a:r>
                        <a:rPr lang="ru-RU"/>
                        <a:t>93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LSTM Sequence model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7.38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10.35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dirty="0"/>
                        <a:t>0.032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Овал 1">
            <a:extLst>
              <a:ext uri="{FF2B5EF4-FFF2-40B4-BE49-F238E27FC236}">
                <a16:creationId xmlns:a16="http://schemas.microsoft.com/office/drawing/2014/main" id="{71360718-0FA9-982D-E2DD-7AB7000E86B5}"/>
              </a:ext>
            </a:extLst>
          </p:cNvPr>
          <p:cNvSpPr/>
          <p:nvPr/>
        </p:nvSpPr>
        <p:spPr>
          <a:xfrm>
            <a:off x="3137660" y="4163440"/>
            <a:ext cx="643005" cy="252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2D3D9E-215D-3FB1-B314-AB17BC591F6D}"/>
              </a:ext>
            </a:extLst>
          </p:cNvPr>
          <p:cNvSpPr/>
          <p:nvPr/>
        </p:nvSpPr>
        <p:spPr>
          <a:xfrm>
            <a:off x="1143689" y="4095346"/>
            <a:ext cx="8128000" cy="53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DE36A4A-2C49-B39A-DD8A-4CF946EA5F5B}"/>
              </a:ext>
            </a:extLst>
          </p:cNvPr>
          <p:cNvSpPr/>
          <p:nvPr/>
        </p:nvSpPr>
        <p:spPr>
          <a:xfrm>
            <a:off x="5165384" y="4163440"/>
            <a:ext cx="643005" cy="252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51" name="Google Shape;351;p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52" name="Google Shape;352;p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 исследования</a:t>
            </a:r>
            <a:endParaRPr/>
          </a:p>
        </p:txBody>
      </p:sp>
      <p:sp>
        <p:nvSpPr>
          <p:cNvPr id="353" name="Google Shape;353;p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3" name="Рисунок 2" descr="Изображение выглядит как текст, снимок экрана, График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359455-960A-F79F-1269-6E2758BA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7" y="2052464"/>
            <a:ext cx="4437082" cy="214419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График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71F90C-06DA-57AB-C0F5-854FC7A57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6" y="2085893"/>
            <a:ext cx="4257032" cy="2077341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График, линия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D764767-AB3A-02FC-814D-523A834A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31" y="4196662"/>
            <a:ext cx="6522187" cy="23178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538d8a32f_0_7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75" name="Google Shape;375;g34538d8a32f_0_7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76" name="Google Shape;376;g34538d8a32f_0_7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377" name="Google Shape;377;g34538d8a32f_0_72"/>
          <p:cNvSpPr txBox="1">
            <a:spLocks noGrp="1"/>
          </p:cNvSpPr>
          <p:nvPr>
            <p:ph type="body" idx="3"/>
          </p:nvPr>
        </p:nvSpPr>
        <p:spPr>
          <a:xfrm>
            <a:off x="567000" y="2052116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Предсказанные моделями значения в разной степени отражают тенденции продаж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Лучшую производительность среди примененных показала модель вида LightGBM</a:t>
            </a: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Лучший результат среди моделей LightGBM  - у модели с дополнительным параметром </a:t>
            </a:r>
            <a:r>
              <a:rPr lang="ru-RU" sz="1900" dirty="0" err="1"/>
              <a:t>avg_by_channel_region</a:t>
            </a:r>
            <a:r>
              <a:rPr lang="ru-RU" sz="1700" dirty="0"/>
              <a:t> </a:t>
            </a: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Худший результат – у наивного прогноза и </a:t>
            </a:r>
            <a:r>
              <a:rPr lang="en-US" sz="1900" dirty="0"/>
              <a:t>LSTM</a:t>
            </a:r>
            <a:endParaRPr lang="ru-RU" sz="1900" dirty="0"/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Чтобы исключить отрицательные значения в прогнозных данных модели </a:t>
            </a:r>
            <a:r>
              <a:rPr lang="en-US" sz="1900" dirty="0"/>
              <a:t>LSTM</a:t>
            </a:r>
            <a:r>
              <a:rPr lang="ru-RU" sz="1900" dirty="0"/>
              <a:t> необходимо использовать функцию активации ReLU (Rectified Linear Unit) в последнем слое модели</a:t>
            </a: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</a:pPr>
            <a:br>
              <a:rPr lang="ru-RU" sz="1900" dirty="0"/>
            </a:br>
            <a:endParaRPr sz="1900" dirty="0"/>
          </a:p>
        </p:txBody>
      </p:sp>
      <p:sp>
        <p:nvSpPr>
          <p:cNvPr id="378" name="Google Shape;378;g34538d8a32f_0_7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5733f88b8_1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84" name="Google Shape;384;g375733f88b8_1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85" name="Google Shape;385;g375733f88b8_1_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Продолжение исследования</a:t>
            </a:r>
            <a:endParaRPr/>
          </a:p>
        </p:txBody>
      </p:sp>
      <p:sp>
        <p:nvSpPr>
          <p:cNvPr id="386" name="Google Shape;386;g375733f88b8_1_0"/>
          <p:cNvSpPr txBox="1">
            <a:spLocks noGrp="1"/>
          </p:cNvSpPr>
          <p:nvPr>
            <p:ph type="body" idx="3"/>
          </p:nvPr>
        </p:nvSpPr>
        <p:spPr>
          <a:xfrm>
            <a:off x="567000" y="2052116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Изменить глубину прогноза до еженедельных и ежеквартальных продаж.</a:t>
            </a:r>
          </a:p>
          <a:p>
            <a:pPr indent="-349250">
              <a:spcBef>
                <a:spcPts val="1000"/>
              </a:spcBef>
              <a:buSzPts val="1900"/>
              <a:buFont typeface="Arial"/>
              <a:buChar char="●"/>
            </a:pPr>
            <a:r>
              <a:rPr lang="ru-RU" sz="1900" dirty="0"/>
              <a:t>Для улучшения качества прогноза </a:t>
            </a:r>
            <a:r>
              <a:rPr lang="en-US" sz="1900" dirty="0"/>
              <a:t>LSTM </a:t>
            </a:r>
            <a:r>
              <a:rPr lang="ru-RU" sz="1900" dirty="0"/>
              <a:t>более детально подбирать параметры модели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Применить гибридные модели, которые основаны на усредненных предсказаниях ранее используемых мной моделей.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Использовать возможности библиотеки Prophet для прогнозирования (Sean J. Taylor, Benjamin Letham</a:t>
            </a:r>
            <a:r>
              <a:rPr lang="ru-RU" sz="1900" i="1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ru-RU" sz="1900" i="1" dirty="0">
                <a:solidFill>
                  <a:srgbClr val="548EAA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"Forecasting at scale"</a:t>
            </a:r>
            <a:r>
              <a:rPr lang="ru-RU" sz="19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ru-RU" sz="1900" dirty="0"/>
              <a:t>)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Выполнить прескриптивный анализ, используя машинное обучение с подкреплением (RL), для автоматизации процесса принятия решений на основе созданных прогнозов</a:t>
            </a:r>
            <a:endParaRPr sz="1900" dirty="0"/>
          </a:p>
        </p:txBody>
      </p:sp>
      <p:sp>
        <p:nvSpPr>
          <p:cNvPr id="387" name="Google Shape;387;g375733f88b8_1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54dc2d213_7_1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89" name="Google Shape;189;g3454dc2d213_7_1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90" name="Google Shape;190;g3454dc2d213_7_1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191" name="Google Shape;191;g3454dc2d213_7_14"/>
          <p:cNvSpPr txBox="1">
            <a:spLocks noGrp="1"/>
          </p:cNvSpPr>
          <p:nvPr>
            <p:ph type="title"/>
          </p:nvPr>
        </p:nvSpPr>
        <p:spPr>
          <a:xfrm>
            <a:off x="585900" y="1447795"/>
            <a:ext cx="11058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192" name="Google Shape;192;g3454dc2d213_7_14"/>
          <p:cNvSpPr txBox="1">
            <a:spLocks noGrp="1"/>
          </p:cNvSpPr>
          <p:nvPr>
            <p:ph type="body" idx="3"/>
          </p:nvPr>
        </p:nvSpPr>
        <p:spPr>
          <a:xfrm>
            <a:off x="585900" y="2039175"/>
            <a:ext cx="110580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Источник данных: </a:t>
            </a:r>
            <a:r>
              <a:rPr lang="ru-RU" sz="1700" u="sng" dirty="0" err="1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ru-RU" sz="1700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FMCG Daily Sales Data 2022-2024</a:t>
            </a:r>
            <a:r>
              <a:rPr lang="ru-RU" sz="1700" dirty="0">
                <a:solidFill>
                  <a:schemeClr val="dk1"/>
                </a:solidFill>
              </a:rPr>
              <a:t> 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Набор синтетических данных о ежедневных продажах товаров повседневного спроса (FMCG)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Размер датасета: </a:t>
            </a:r>
            <a:r>
              <a:rPr lang="ru-RU" sz="1700" b="1" dirty="0">
                <a:solidFill>
                  <a:schemeClr val="dk1"/>
                </a:solidFill>
              </a:rPr>
              <a:t>190 757 </a:t>
            </a:r>
            <a:r>
              <a:rPr lang="ru-RU" sz="1700" dirty="0">
                <a:solidFill>
                  <a:schemeClr val="dk1"/>
                </a:solidFill>
              </a:rPr>
              <a:t>строк х </a:t>
            </a:r>
            <a:r>
              <a:rPr lang="ru-RU" sz="1700" b="1" dirty="0">
                <a:solidFill>
                  <a:schemeClr val="dk1"/>
                </a:solidFill>
              </a:rPr>
              <a:t>14</a:t>
            </a:r>
            <a:r>
              <a:rPr lang="ru-RU" sz="1700" dirty="0">
                <a:solidFill>
                  <a:schemeClr val="dk1"/>
                </a:solidFill>
              </a:rPr>
              <a:t> колонок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Временной интервал: с</a:t>
            </a:r>
            <a:r>
              <a:rPr lang="ru-RU" sz="1700" b="1" dirty="0">
                <a:solidFill>
                  <a:schemeClr val="dk1"/>
                </a:solidFill>
              </a:rPr>
              <a:t> 21.01.2022 </a:t>
            </a:r>
            <a:r>
              <a:rPr lang="ru-RU" sz="1700" dirty="0">
                <a:solidFill>
                  <a:schemeClr val="dk1"/>
                </a:solidFill>
              </a:rPr>
              <a:t>по </a:t>
            </a:r>
            <a:r>
              <a:rPr lang="ru-RU" sz="1700" b="1" dirty="0">
                <a:solidFill>
                  <a:schemeClr val="dk1"/>
                </a:solidFill>
              </a:rPr>
              <a:t>31.12.2024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Целевой показатель: </a:t>
            </a:r>
            <a:r>
              <a:rPr lang="ru-RU" sz="1700" b="1" dirty="0">
                <a:solidFill>
                  <a:schemeClr val="dk1"/>
                </a:solidFill>
              </a:rPr>
              <a:t>units_sold (</a:t>
            </a:r>
            <a:r>
              <a:rPr lang="ru-RU" sz="1700" b="1" dirty="0" err="1">
                <a:solidFill>
                  <a:schemeClr val="dk1"/>
                </a:solidFill>
              </a:rPr>
              <a:t>int</a:t>
            </a:r>
            <a:r>
              <a:rPr lang="ru-RU" sz="1700" b="1" dirty="0">
                <a:solidFill>
                  <a:schemeClr val="dk1"/>
                </a:solidFill>
              </a:rPr>
              <a:t>)</a:t>
            </a:r>
            <a:endParaRPr sz="1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Нет пропущенных значений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Нет повторяющихся строк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Есть отрицательные значения: </a:t>
            </a:r>
            <a:r>
              <a:rPr lang="ru-RU" sz="1700" b="1" dirty="0">
                <a:solidFill>
                  <a:schemeClr val="dk1"/>
                </a:solidFill>
              </a:rPr>
              <a:t>stock_available, delivered_qty, units_sold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538d8a32f_0_4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98" name="Google Shape;198;g34538d8a32f_0_4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99" name="Google Shape;199;g34538d8a32f_0_4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graphicFrame>
        <p:nvGraphicFramePr>
          <p:cNvPr id="200" name="Google Shape;200;g34538d8a32f_0_40"/>
          <p:cNvGraphicFramePr/>
          <p:nvPr/>
        </p:nvGraphicFramePr>
        <p:xfrm>
          <a:off x="724226" y="972695"/>
          <a:ext cx="5198900" cy="5087585"/>
        </p:xfrm>
        <a:graphic>
          <a:graphicData uri="http://schemas.openxmlformats.org/drawingml/2006/table">
            <a:tbl>
              <a:tblPr firstRow="1" bandRow="1">
                <a:noFill/>
                <a:tableStyleId>{26496938-7C1A-40F1-ADF7-C599185293EC}</a:tableStyleId>
              </a:tblPr>
              <a:tblGrid>
                <a:gridCol w="25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Переменная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Описание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дата продажи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sku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идентификатор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бренд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segment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сегмент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категория товара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channel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канал сбыта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region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регион продажи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pack_type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тип упаковки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price_unit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цена ед. товара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promotion_flag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флаг промоакции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delivery_days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доставка, дн.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stock_available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доступный запас, ед.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delivered_qty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доставлено, ед.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units_sold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продано, ед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01" name="Google Shape;201;g34538d8a32f_0_40"/>
          <p:cNvSpPr txBox="1"/>
          <p:nvPr/>
        </p:nvSpPr>
        <p:spPr>
          <a:xfrm>
            <a:off x="6259892" y="6159152"/>
            <a:ext cx="5559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Необходимо перевести data из строкового типа в datetime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34538d8a32f_0_40" descr="Изображение выглядит как текст, снимок экрана, Шрифт, меню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02" y="956704"/>
            <a:ext cx="5244831" cy="520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10" name="Google Shape;210;p3" descr="Изображение выглядит как текст, снимок экрана, Шрифт, число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50" y="4342991"/>
            <a:ext cx="6404978" cy="178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 descr="Изображение выглядит как текст, снимок экрана, Шрифт, число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050" y="1538572"/>
            <a:ext cx="9381033" cy="280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17" name="Google Shape;217;p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18" name="Google Shape;218;p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21" name="Google Shape;221;p4" descr="Изображение выглядит как текст, линия, График, снимок экрана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051345"/>
            <a:ext cx="4645688" cy="303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Изображение выглядит как линия, График, диаграмм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CE9A52-EAA8-C415-C799-520B2051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1" y="2051345"/>
            <a:ext cx="6125540" cy="29527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54dc2d213_7_5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27" name="Google Shape;227;g3454dc2d213_7_5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28" name="Google Shape;228;g3454dc2d213_7_5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29" name="Google Shape;229;g3454dc2d213_7_50" descr="Изображение выглядит как текст, диаграмма, Параллельный, снимок экрана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536" y="888464"/>
            <a:ext cx="5776130" cy="57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454dc2d213_7_50" descr="Изображение выглядит как текст, снимок экрана, диаграмма, Прямоугольник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884" y="1001037"/>
            <a:ext cx="4133279" cy="3042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g3454dc2d213_7_50"/>
          <p:cNvGraphicFramePr/>
          <p:nvPr/>
        </p:nvGraphicFramePr>
        <p:xfrm>
          <a:off x="501979" y="4043929"/>
          <a:ext cx="4947875" cy="2493750"/>
        </p:xfrm>
        <a:graphic>
          <a:graphicData uri="http://schemas.openxmlformats.org/drawingml/2006/table">
            <a:tbl>
              <a:tblPr firstRow="1" bandRow="1">
                <a:noFill/>
                <a:tableStyleId>{1310D091-DD6A-41F8-B504-3966AA211D6E}</a:tableStyleId>
              </a:tblPr>
              <a:tblGrid>
                <a:gridCol w="9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Признак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Корреляция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Доменная значимость (+/-)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Визуальный тренд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Оставить?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price_unit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 0.0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promotion_flag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0.50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нет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delivery_days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0.01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нет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stock_available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0.58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положит.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✅ 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delivered_qty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положит.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✅ 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54dc2d213_7_5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37" name="Google Shape;237;g3454dc2d213_7_5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38" name="Google Shape;238;g3454dc2d213_7_5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39" name="Google Shape;239;g3454dc2d213_7_56" descr="Изображение выглядит как текст, снимок экрана, диаграмма, График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0858" y="3852041"/>
            <a:ext cx="3514612" cy="268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454dc2d213_7_56" descr="Изображение выглядит как текст, снимок экрана, График, диаграмма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29" y="1600136"/>
            <a:ext cx="7315834" cy="450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454dc2d213_7_56" descr="Изображение выглядит как текст, снимок экрана, График, линия&#10;&#10;Контент, сгенерированный ИИ, может содержать ошибки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8852" y="1193537"/>
            <a:ext cx="3238624" cy="265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54dc2d213_7_6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47" name="Google Shape;247;g3454dc2d213_7_6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48" name="Google Shape;248;g3454dc2d213_7_6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49" name="Google Shape;249;g3454dc2d213_7_62" descr="Изображение выглядит как текст, снимок экрана, линия, График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02" y="1208540"/>
            <a:ext cx="10433737" cy="274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454dc2d213_7_62" descr="Изображение выглядит как текст, линия, График, снимок экрана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217" y="3936238"/>
            <a:ext cx="9268871" cy="266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2475</Words>
  <Application>Microsoft Office PowerPoint</Application>
  <PresentationFormat>Широкоэкранный</PresentationFormat>
  <Paragraphs>411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Roboto</vt:lpstr>
      <vt:lpstr>Courier New</vt:lpstr>
      <vt:lpstr>Arial</vt:lpstr>
      <vt:lpstr>Calibri</vt:lpstr>
      <vt:lpstr>Office Theme</vt:lpstr>
      <vt:lpstr>Прогнозирование продаж товаров категории FMCG на основе ежедневных данных c помощью методов машинного обучения</vt:lpstr>
      <vt:lpstr>Основные положения</vt:lpstr>
      <vt:lpstr>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Новые переменные</vt:lpstr>
      <vt:lpstr>Модели</vt:lpstr>
      <vt:lpstr>Наивный прогноз</vt:lpstr>
      <vt:lpstr>LightGBM</vt:lpstr>
      <vt:lpstr>LightGBM</vt:lpstr>
      <vt:lpstr>LightGBM</vt:lpstr>
      <vt:lpstr>LightGBM</vt:lpstr>
      <vt:lpstr>LightGBM</vt:lpstr>
      <vt:lpstr>Random Forest</vt:lpstr>
      <vt:lpstr>LSTM Sequence model </vt:lpstr>
      <vt:lpstr>Результаты исследования</vt:lpstr>
      <vt:lpstr>Результаты исследования</vt:lpstr>
      <vt:lpstr>Выводы</vt:lpstr>
      <vt:lpstr>Продолжение исследования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Кутьков Юрий Юрьевич</dc:creator>
  <cp:lastModifiedBy>Вербицкая Валерия Игоревна</cp:lastModifiedBy>
  <cp:revision>4</cp:revision>
  <dcterms:created xsi:type="dcterms:W3CDTF">2021-11-11T08:52:47Z</dcterms:created>
  <dcterms:modified xsi:type="dcterms:W3CDTF">2025-08-23T08:37:38Z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